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2" r:id="rId5"/>
    <p:sldId id="264" r:id="rId6"/>
    <p:sldId id="275" r:id="rId7"/>
    <p:sldId id="276"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3F489B1-D280-4639-B2B7-7F13458A10FE}" type="datetimeFigureOut">
              <a:rPr lang="en-GB" smtClean="0"/>
              <a:t>12/03/2026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BAF347-DDAD-474F-B31E-1B01EAAF3DC2}" type="slidenum">
              <a:rPr lang="en-GB" smtClean="0"/>
              <a:t>‹#›</a:t>
            </a:fld>
            <a:endParaRPr lang="en-GB"/>
          </a:p>
        </p:txBody>
      </p:sp>
    </p:spTree>
    <p:extLst>
      <p:ext uri="{BB962C8B-B14F-4D97-AF65-F5344CB8AC3E}">
        <p14:creationId xmlns:p14="http://schemas.microsoft.com/office/powerpoint/2010/main" val="518547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3F489B1-D280-4639-B2B7-7F13458A10FE}" type="datetimeFigureOut">
              <a:rPr lang="en-GB" smtClean="0"/>
              <a:t>12/03/2026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BAF347-DDAD-474F-B31E-1B01EAAF3DC2}" type="slidenum">
              <a:rPr lang="en-GB" smtClean="0"/>
              <a:t>‹#›</a:t>
            </a:fld>
            <a:endParaRPr lang="en-GB"/>
          </a:p>
        </p:txBody>
      </p:sp>
    </p:spTree>
    <p:extLst>
      <p:ext uri="{BB962C8B-B14F-4D97-AF65-F5344CB8AC3E}">
        <p14:creationId xmlns:p14="http://schemas.microsoft.com/office/powerpoint/2010/main" val="1290062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3F489B1-D280-4639-B2B7-7F13458A10FE}" type="datetimeFigureOut">
              <a:rPr lang="en-GB" smtClean="0"/>
              <a:t>12/03/2026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BAF347-DDAD-474F-B31E-1B01EAAF3DC2}" type="slidenum">
              <a:rPr lang="en-GB" smtClean="0"/>
              <a:t>‹#›</a:t>
            </a:fld>
            <a:endParaRPr lang="en-GB"/>
          </a:p>
        </p:txBody>
      </p:sp>
    </p:spTree>
    <p:extLst>
      <p:ext uri="{BB962C8B-B14F-4D97-AF65-F5344CB8AC3E}">
        <p14:creationId xmlns:p14="http://schemas.microsoft.com/office/powerpoint/2010/main" val="86218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3F489B1-D280-4639-B2B7-7F13458A10FE}" type="datetimeFigureOut">
              <a:rPr lang="en-GB" smtClean="0"/>
              <a:t>12/03/2026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BAF347-DDAD-474F-B31E-1B01EAAF3DC2}" type="slidenum">
              <a:rPr lang="en-GB" smtClean="0"/>
              <a:t>‹#›</a:t>
            </a:fld>
            <a:endParaRPr lang="en-GB"/>
          </a:p>
        </p:txBody>
      </p:sp>
    </p:spTree>
    <p:extLst>
      <p:ext uri="{BB962C8B-B14F-4D97-AF65-F5344CB8AC3E}">
        <p14:creationId xmlns:p14="http://schemas.microsoft.com/office/powerpoint/2010/main" val="1216455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3F489B1-D280-4639-B2B7-7F13458A10FE}" type="datetimeFigureOut">
              <a:rPr lang="en-GB" smtClean="0"/>
              <a:t>12/03/2026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BAF347-DDAD-474F-B31E-1B01EAAF3DC2}" type="slidenum">
              <a:rPr lang="en-GB" smtClean="0"/>
              <a:t>‹#›</a:t>
            </a:fld>
            <a:endParaRPr lang="en-GB"/>
          </a:p>
        </p:txBody>
      </p:sp>
    </p:spTree>
    <p:extLst>
      <p:ext uri="{BB962C8B-B14F-4D97-AF65-F5344CB8AC3E}">
        <p14:creationId xmlns:p14="http://schemas.microsoft.com/office/powerpoint/2010/main" val="31903435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3F489B1-D280-4639-B2B7-7F13458A10FE}" type="datetimeFigureOut">
              <a:rPr lang="en-GB" smtClean="0"/>
              <a:t>12/03/2026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BAF347-DDAD-474F-B31E-1B01EAAF3DC2}" type="slidenum">
              <a:rPr lang="en-GB" smtClean="0"/>
              <a:t>‹#›</a:t>
            </a:fld>
            <a:endParaRPr lang="en-GB"/>
          </a:p>
        </p:txBody>
      </p:sp>
    </p:spTree>
    <p:extLst>
      <p:ext uri="{BB962C8B-B14F-4D97-AF65-F5344CB8AC3E}">
        <p14:creationId xmlns:p14="http://schemas.microsoft.com/office/powerpoint/2010/main" val="1716986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F489B1-D280-4639-B2B7-7F13458A10FE}" type="datetimeFigureOut">
              <a:rPr lang="en-GB" smtClean="0"/>
              <a:t>12/03/2026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BAF347-DDAD-474F-B31E-1B01EAAF3DC2}" type="slidenum">
              <a:rPr lang="en-GB" smtClean="0"/>
              <a:t>‹#›</a:t>
            </a:fld>
            <a:endParaRPr lang="en-GB"/>
          </a:p>
        </p:txBody>
      </p:sp>
    </p:spTree>
    <p:extLst>
      <p:ext uri="{BB962C8B-B14F-4D97-AF65-F5344CB8AC3E}">
        <p14:creationId xmlns:p14="http://schemas.microsoft.com/office/powerpoint/2010/main" val="1292112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3F489B1-D280-4639-B2B7-7F13458A10FE}" type="datetimeFigureOut">
              <a:rPr lang="en-GB" smtClean="0"/>
              <a:t>12/03/2026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BAF347-DDAD-474F-B31E-1B01EAAF3DC2}" type="slidenum">
              <a:rPr lang="en-GB" smtClean="0"/>
              <a:t>‹#›</a:t>
            </a:fld>
            <a:endParaRPr lang="en-GB"/>
          </a:p>
        </p:txBody>
      </p:sp>
    </p:spTree>
    <p:extLst>
      <p:ext uri="{BB962C8B-B14F-4D97-AF65-F5344CB8AC3E}">
        <p14:creationId xmlns:p14="http://schemas.microsoft.com/office/powerpoint/2010/main" val="1834064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3F489B1-D280-4639-B2B7-7F13458A10FE}" type="datetimeFigureOut">
              <a:rPr lang="en-GB" smtClean="0"/>
              <a:t>12/03/2026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BAF347-DDAD-474F-B31E-1B01EAAF3DC2}" type="slidenum">
              <a:rPr lang="en-GB" smtClean="0"/>
              <a:t>‹#›</a:t>
            </a:fld>
            <a:endParaRPr lang="en-GB"/>
          </a:p>
        </p:txBody>
      </p:sp>
    </p:spTree>
    <p:extLst>
      <p:ext uri="{BB962C8B-B14F-4D97-AF65-F5344CB8AC3E}">
        <p14:creationId xmlns:p14="http://schemas.microsoft.com/office/powerpoint/2010/main" val="4057992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3F489B1-D280-4639-B2B7-7F13458A10FE}" type="datetimeFigureOut">
              <a:rPr lang="en-GB" smtClean="0"/>
              <a:t>12/03/2026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BAF347-DDAD-474F-B31E-1B01EAAF3DC2}" type="slidenum">
              <a:rPr lang="en-GB" smtClean="0"/>
              <a:t>‹#›</a:t>
            </a:fld>
            <a:endParaRPr lang="en-GB"/>
          </a:p>
        </p:txBody>
      </p:sp>
    </p:spTree>
    <p:extLst>
      <p:ext uri="{BB962C8B-B14F-4D97-AF65-F5344CB8AC3E}">
        <p14:creationId xmlns:p14="http://schemas.microsoft.com/office/powerpoint/2010/main" val="213308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3F489B1-D280-4639-B2B7-7F13458A10FE}" type="datetimeFigureOut">
              <a:rPr lang="en-GB" smtClean="0"/>
              <a:t>12/03/2026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BAF347-DDAD-474F-B31E-1B01EAAF3DC2}" type="slidenum">
              <a:rPr lang="en-GB" smtClean="0"/>
              <a:t>‹#›</a:t>
            </a:fld>
            <a:endParaRPr lang="en-GB"/>
          </a:p>
        </p:txBody>
      </p:sp>
    </p:spTree>
    <p:extLst>
      <p:ext uri="{BB962C8B-B14F-4D97-AF65-F5344CB8AC3E}">
        <p14:creationId xmlns:p14="http://schemas.microsoft.com/office/powerpoint/2010/main" val="3591618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F489B1-D280-4639-B2B7-7F13458A10FE}" type="datetimeFigureOut">
              <a:rPr lang="en-GB" smtClean="0"/>
              <a:t>12/03/2026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BAF347-DDAD-474F-B31E-1B01EAAF3DC2}" type="slidenum">
              <a:rPr lang="en-GB" smtClean="0"/>
              <a:t>‹#›</a:t>
            </a:fld>
            <a:endParaRPr lang="en-GB"/>
          </a:p>
        </p:txBody>
      </p:sp>
    </p:spTree>
    <p:extLst>
      <p:ext uri="{BB962C8B-B14F-4D97-AF65-F5344CB8AC3E}">
        <p14:creationId xmlns:p14="http://schemas.microsoft.com/office/powerpoint/2010/main" val="3986636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6412091" y="501651"/>
            <a:ext cx="4395340" cy="171625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600" b="1" kern="1200" dirty="0">
                <a:solidFill>
                  <a:schemeClr val="tx1"/>
                </a:solidFill>
                <a:latin typeface="+mj-lt"/>
                <a:ea typeface="+mj-ea"/>
                <a:cs typeface="+mj-cs"/>
              </a:rPr>
              <a:t>Skills Builder</a:t>
            </a:r>
            <a:endParaRPr lang="en-US" sz="5600" kern="1200" dirty="0">
              <a:solidFill>
                <a:schemeClr val="tx1"/>
              </a:solidFill>
              <a:latin typeface="+mj-lt"/>
              <a:ea typeface="+mj-ea"/>
              <a:cs typeface="+mj-cs"/>
            </a:endParaRPr>
          </a:p>
        </p:txBody>
      </p:sp>
      <p:sp>
        <p:nvSpPr>
          <p:cNvPr id="29" name="Rectangle 28">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descr="https://uploads-ssl.webflow.com/5a86b2cd68b41700017162ca/5e73ab1d8606e0877a6591a3_Universal%20Framework%20Line.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372" r="-8251"/>
          <a:stretch/>
        </p:blipFill>
        <p:spPr bwMode="auto">
          <a:xfrm rot="16200000">
            <a:off x="-239536" y="3004655"/>
            <a:ext cx="6258983" cy="84869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392583" y="2645922"/>
            <a:ext cx="4434721" cy="3710427"/>
          </a:xfrm>
          <a:prstGeom prst="rect">
            <a:avLst/>
          </a:prstGeom>
        </p:spPr>
        <p:txBody>
          <a:bodyPr vert="horz" lIns="91440" tIns="45720" rIns="91440" bIns="45720" rtlCol="0" anchor="t">
            <a:normAutofit/>
          </a:bodyPr>
          <a:lstStyle/>
          <a:p>
            <a:pPr marL="285750" indent="-285750" algn="ctr">
              <a:lnSpc>
                <a:spcPct val="90000"/>
              </a:lnSpc>
              <a:spcAft>
                <a:spcPts val="600"/>
              </a:spcAft>
              <a:buFont typeface="Arial" panose="020B0604020202020204" pitchFamily="34" charset="0"/>
              <a:buChar char="•"/>
            </a:pPr>
            <a:r>
              <a:rPr lang="en-US" i="1" dirty="0">
                <a:solidFill>
                  <a:schemeClr val="tx1">
                    <a:alpha val="80000"/>
                  </a:schemeClr>
                </a:solidFill>
              </a:rPr>
              <a:t>Gold Award Status- achieved again  August 25</a:t>
            </a:r>
          </a:p>
          <a:p>
            <a:pPr marL="285750" indent="-285750">
              <a:lnSpc>
                <a:spcPct val="90000"/>
              </a:lnSpc>
              <a:spcAft>
                <a:spcPts val="600"/>
              </a:spcAft>
              <a:buFont typeface="Arial" panose="020B0604020202020204" pitchFamily="34" charset="0"/>
              <a:buChar char="•"/>
            </a:pPr>
            <a:endParaRPr lang="en-US" dirty="0">
              <a:solidFill>
                <a:schemeClr val="tx1">
                  <a:alpha val="80000"/>
                </a:schemeClr>
              </a:solidFill>
            </a:endParaRPr>
          </a:p>
          <a:p>
            <a:pPr marL="285750" indent="-285750">
              <a:lnSpc>
                <a:spcPct val="90000"/>
              </a:lnSpc>
              <a:spcAft>
                <a:spcPts val="600"/>
              </a:spcAft>
              <a:buFont typeface="Arial" panose="020B0604020202020204" pitchFamily="34" charset="0"/>
              <a:buChar char="•"/>
            </a:pPr>
            <a:endParaRPr lang="en-US" dirty="0">
              <a:solidFill>
                <a:schemeClr val="tx1">
                  <a:alpha val="80000"/>
                </a:schemeClr>
              </a:solidFill>
            </a:endParaRPr>
          </a:p>
          <a:p>
            <a:pPr marL="285750" indent="-285750">
              <a:lnSpc>
                <a:spcPct val="90000"/>
              </a:lnSpc>
              <a:spcAft>
                <a:spcPts val="600"/>
              </a:spcAft>
              <a:buFont typeface="Arial" panose="020B0604020202020204" pitchFamily="34" charset="0"/>
              <a:buChar char="•"/>
            </a:pPr>
            <a:endParaRPr lang="en-US" dirty="0">
              <a:solidFill>
                <a:schemeClr val="tx1">
                  <a:alpha val="80000"/>
                </a:schemeClr>
              </a:solidFill>
            </a:endParaRPr>
          </a:p>
          <a:p>
            <a:pPr marL="285750" indent="-285750">
              <a:lnSpc>
                <a:spcPct val="90000"/>
              </a:lnSpc>
              <a:spcAft>
                <a:spcPts val="600"/>
              </a:spcAft>
              <a:buFont typeface="Arial" panose="020B0604020202020204" pitchFamily="34" charset="0"/>
              <a:buChar char="•"/>
            </a:pPr>
            <a:endParaRPr lang="en-US" dirty="0">
              <a:solidFill>
                <a:schemeClr val="tx1">
                  <a:alpha val="80000"/>
                </a:schemeClr>
              </a:solidFill>
            </a:endParaRPr>
          </a:p>
          <a:p>
            <a:pPr indent="-228600">
              <a:lnSpc>
                <a:spcPct val="90000"/>
              </a:lnSpc>
              <a:spcAft>
                <a:spcPts val="600"/>
              </a:spcAft>
              <a:buFont typeface="Arial" panose="020B0604020202020204" pitchFamily="34" charset="0"/>
              <a:buChar char="•"/>
            </a:pPr>
            <a:endParaRPr lang="en-US" sz="1400" dirty="0">
              <a:solidFill>
                <a:schemeClr val="tx1">
                  <a:alpha val="80000"/>
                </a:schemeClr>
              </a:solidFill>
            </a:endParaRPr>
          </a:p>
        </p:txBody>
      </p:sp>
      <p:cxnSp>
        <p:nvCxnSpPr>
          <p:cNvPr id="30" name="Straight Connector 29">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3"/>
          <a:stretch>
            <a:fillRect/>
          </a:stretch>
        </p:blipFill>
        <p:spPr>
          <a:xfrm>
            <a:off x="10992010" y="112354"/>
            <a:ext cx="951666" cy="888257"/>
          </a:xfrm>
          <a:prstGeom prst="rect">
            <a:avLst/>
          </a:prstGeom>
        </p:spPr>
      </p:pic>
      <p:pic>
        <p:nvPicPr>
          <p:cNvPr id="3" name="Picture 2">
            <a:extLst>
              <a:ext uri="{FF2B5EF4-FFF2-40B4-BE49-F238E27FC236}">
                <a16:creationId xmlns:a16="http://schemas.microsoft.com/office/drawing/2014/main" id="{A75430FF-CFAA-DAFE-55C3-F570E0A75DE4}"/>
              </a:ext>
            </a:extLst>
          </p:cNvPr>
          <p:cNvPicPr>
            <a:picLocks noChangeAspect="1"/>
          </p:cNvPicPr>
          <p:nvPr/>
        </p:nvPicPr>
        <p:blipFill>
          <a:blip r:embed="rId4"/>
          <a:stretch>
            <a:fillRect/>
          </a:stretch>
        </p:blipFill>
        <p:spPr>
          <a:xfrm>
            <a:off x="7315465" y="3257060"/>
            <a:ext cx="2796125" cy="2844893"/>
          </a:xfrm>
          <a:prstGeom prst="rect">
            <a:avLst/>
          </a:prstGeom>
        </p:spPr>
      </p:pic>
    </p:spTree>
    <p:extLst>
      <p:ext uri="{BB962C8B-B14F-4D97-AF65-F5344CB8AC3E}">
        <p14:creationId xmlns:p14="http://schemas.microsoft.com/office/powerpoint/2010/main" val="13709216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uploads-ssl.webflow.com/5a86b2cd68b41700017162ca/5e73ab1d8606e0877a6591a3_Universal%20Framework%20Line.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372" r="-8251"/>
          <a:stretch/>
        </p:blipFill>
        <p:spPr bwMode="auto">
          <a:xfrm rot="16200000">
            <a:off x="-3141153" y="2740797"/>
            <a:ext cx="7651859" cy="103293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3"/>
          <a:stretch>
            <a:fillRect/>
          </a:stretch>
        </p:blipFill>
        <p:spPr>
          <a:xfrm>
            <a:off x="10992010" y="112354"/>
            <a:ext cx="951666" cy="888257"/>
          </a:xfrm>
          <a:prstGeom prst="rect">
            <a:avLst/>
          </a:prstGeom>
        </p:spPr>
      </p:pic>
      <p:sp>
        <p:nvSpPr>
          <p:cNvPr id="2" name="TextBox 1"/>
          <p:cNvSpPr txBox="1"/>
          <p:nvPr/>
        </p:nvSpPr>
        <p:spPr>
          <a:xfrm>
            <a:off x="1699708" y="398033"/>
            <a:ext cx="9056655" cy="5940088"/>
          </a:xfrm>
          <a:prstGeom prst="rect">
            <a:avLst/>
          </a:prstGeom>
          <a:noFill/>
        </p:spPr>
        <p:txBody>
          <a:bodyPr wrap="square" rtlCol="0">
            <a:spAutoFit/>
          </a:bodyPr>
          <a:lstStyle/>
          <a:p>
            <a:r>
              <a:rPr lang="en-GB" sz="3600" b="1" u="sng" dirty="0"/>
              <a:t>What is it all about?</a:t>
            </a:r>
          </a:p>
          <a:p>
            <a:endParaRPr lang="en-GB" sz="2400" b="1" u="sng" dirty="0"/>
          </a:p>
          <a:p>
            <a:r>
              <a:rPr lang="en-GB" sz="2400" dirty="0"/>
              <a:t>The Skills Builder program is a national framework designed to develop eight essential skills:</a:t>
            </a:r>
          </a:p>
          <a:p>
            <a:endParaRPr lang="en-GB" sz="2400" dirty="0"/>
          </a:p>
          <a:p>
            <a:pPr marL="342900" indent="-342900">
              <a:buFont typeface="Arial" panose="020B0604020202020204" pitchFamily="34" charset="0"/>
              <a:buChar char="•"/>
            </a:pPr>
            <a:r>
              <a:rPr lang="en-GB" sz="2800" dirty="0"/>
              <a:t>Listening</a:t>
            </a:r>
          </a:p>
          <a:p>
            <a:pPr marL="342900" indent="-342900">
              <a:buFont typeface="Arial" panose="020B0604020202020204" pitchFamily="34" charset="0"/>
              <a:buChar char="•"/>
            </a:pPr>
            <a:r>
              <a:rPr lang="en-GB" sz="2800" dirty="0"/>
              <a:t>Speaking</a:t>
            </a:r>
          </a:p>
          <a:p>
            <a:pPr marL="342900" indent="-342900">
              <a:buFont typeface="Arial" panose="020B0604020202020204" pitchFamily="34" charset="0"/>
              <a:buChar char="•"/>
            </a:pPr>
            <a:r>
              <a:rPr lang="en-GB" sz="2800" dirty="0"/>
              <a:t>Problem Solving</a:t>
            </a:r>
          </a:p>
          <a:p>
            <a:pPr marL="342900" indent="-342900">
              <a:buFont typeface="Arial" panose="020B0604020202020204" pitchFamily="34" charset="0"/>
              <a:buChar char="•"/>
            </a:pPr>
            <a:r>
              <a:rPr lang="en-GB" sz="2800" dirty="0"/>
              <a:t>Creativity</a:t>
            </a:r>
          </a:p>
          <a:p>
            <a:pPr marL="342900" indent="-342900">
              <a:buFont typeface="Arial" panose="020B0604020202020204" pitchFamily="34" charset="0"/>
              <a:buChar char="•"/>
            </a:pPr>
            <a:r>
              <a:rPr lang="en-GB" sz="2800" dirty="0"/>
              <a:t>Staying Positive</a:t>
            </a:r>
          </a:p>
          <a:p>
            <a:pPr marL="342900" indent="-342900">
              <a:buFont typeface="Arial" panose="020B0604020202020204" pitchFamily="34" charset="0"/>
              <a:buChar char="•"/>
            </a:pPr>
            <a:r>
              <a:rPr lang="en-GB" sz="2800" dirty="0"/>
              <a:t>Aiming High</a:t>
            </a:r>
          </a:p>
          <a:p>
            <a:pPr marL="342900" indent="-342900">
              <a:buFont typeface="Arial" panose="020B0604020202020204" pitchFamily="34" charset="0"/>
              <a:buChar char="•"/>
            </a:pPr>
            <a:r>
              <a:rPr lang="en-GB" sz="2800" dirty="0"/>
              <a:t>Leadership</a:t>
            </a:r>
          </a:p>
          <a:p>
            <a:pPr marL="342900" indent="-342900">
              <a:buFont typeface="Arial" panose="020B0604020202020204" pitchFamily="34" charset="0"/>
              <a:buChar char="•"/>
            </a:pPr>
            <a:r>
              <a:rPr lang="en-GB" sz="2800" dirty="0"/>
              <a:t>Teamwork</a:t>
            </a:r>
          </a:p>
          <a:p>
            <a:endParaRPr lang="en-GB" sz="2400" dirty="0"/>
          </a:p>
        </p:txBody>
      </p:sp>
    </p:spTree>
    <p:extLst>
      <p:ext uri="{BB962C8B-B14F-4D97-AF65-F5344CB8AC3E}">
        <p14:creationId xmlns:p14="http://schemas.microsoft.com/office/powerpoint/2010/main" val="21628563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D517F-26AF-6F3A-A653-27D020D26080}"/>
            </a:ext>
          </a:extLst>
        </p:cNvPr>
        <p:cNvGrpSpPr/>
        <p:nvPr/>
      </p:nvGrpSpPr>
      <p:grpSpPr>
        <a:xfrm>
          <a:off x="0" y="0"/>
          <a:ext cx="0" cy="0"/>
          <a:chOff x="0" y="0"/>
          <a:chExt cx="0" cy="0"/>
        </a:xfrm>
      </p:grpSpPr>
      <p:pic>
        <p:nvPicPr>
          <p:cNvPr id="8" name="Picture 2" descr="https://uploads-ssl.webflow.com/5a86b2cd68b41700017162ca/5e73ab1d8606e0877a6591a3_Universal%20Framework%20Line.png">
            <a:extLst>
              <a:ext uri="{FF2B5EF4-FFF2-40B4-BE49-F238E27FC236}">
                <a16:creationId xmlns:a16="http://schemas.microsoft.com/office/drawing/2014/main" id="{515BC246-4D98-F054-A9AE-6495E43AA697}"/>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372" r="-8251"/>
          <a:stretch/>
        </p:blipFill>
        <p:spPr bwMode="auto">
          <a:xfrm rot="16200000">
            <a:off x="-3141153" y="2740797"/>
            <a:ext cx="7651859" cy="103293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BA2E0349-90BB-4B62-F294-3166695654B4}"/>
              </a:ext>
            </a:extLst>
          </p:cNvPr>
          <p:cNvPicPr>
            <a:picLocks noChangeAspect="1"/>
          </p:cNvPicPr>
          <p:nvPr/>
        </p:nvPicPr>
        <p:blipFill>
          <a:blip r:embed="rId3"/>
          <a:stretch>
            <a:fillRect/>
          </a:stretch>
        </p:blipFill>
        <p:spPr>
          <a:xfrm>
            <a:off x="10992010" y="112354"/>
            <a:ext cx="951666" cy="888257"/>
          </a:xfrm>
          <a:prstGeom prst="rect">
            <a:avLst/>
          </a:prstGeom>
        </p:spPr>
      </p:pic>
      <p:sp>
        <p:nvSpPr>
          <p:cNvPr id="2" name="TextBox 1">
            <a:extLst>
              <a:ext uri="{FF2B5EF4-FFF2-40B4-BE49-F238E27FC236}">
                <a16:creationId xmlns:a16="http://schemas.microsoft.com/office/drawing/2014/main" id="{45CFE8D1-CA98-D24F-3173-B0F3A06B0836}"/>
              </a:ext>
            </a:extLst>
          </p:cNvPr>
          <p:cNvSpPr txBox="1"/>
          <p:nvPr/>
        </p:nvSpPr>
        <p:spPr>
          <a:xfrm>
            <a:off x="1656678" y="204396"/>
            <a:ext cx="9056655" cy="7232749"/>
          </a:xfrm>
          <a:prstGeom prst="rect">
            <a:avLst/>
          </a:prstGeom>
          <a:noFill/>
        </p:spPr>
        <p:txBody>
          <a:bodyPr wrap="square" rtlCol="0">
            <a:spAutoFit/>
          </a:bodyPr>
          <a:lstStyle/>
          <a:p>
            <a:r>
              <a:rPr lang="en-GB" sz="2800" b="1" u="sng" dirty="0" err="1"/>
              <a:t>Nancealverne’s</a:t>
            </a:r>
            <a:r>
              <a:rPr lang="en-GB" sz="2800" b="1" u="sng" dirty="0"/>
              <a:t> Commitment:</a:t>
            </a:r>
          </a:p>
          <a:p>
            <a:endParaRPr lang="en-GB" sz="2400" b="1" u="sng" dirty="0"/>
          </a:p>
          <a:p>
            <a:r>
              <a:rPr lang="en-GB" sz="2400" dirty="0"/>
              <a:t>At our school, these skills are more than just words on paper; they are an integral part of our curriculum and daily activities. Every lesson, project, and experience in and out of the classroom, is an opportunity to embed these skills, helping each child grow in a supportive, functional, skills-based learning environment.</a:t>
            </a:r>
          </a:p>
          <a:p>
            <a:endParaRPr lang="en-GB" sz="2400" dirty="0"/>
          </a:p>
          <a:p>
            <a:r>
              <a:rPr lang="en-GB" sz="2800" b="1" u="sng" dirty="0"/>
              <a:t>How do we do it?</a:t>
            </a:r>
          </a:p>
          <a:p>
            <a:endParaRPr lang="en-GB" sz="2400" b="1" u="sng" dirty="0"/>
          </a:p>
          <a:p>
            <a:pPr marL="342900" indent="-342900">
              <a:buFont typeface="Arial" panose="020B0604020202020204" pitchFamily="34" charset="0"/>
              <a:buChar char="•"/>
            </a:pPr>
            <a:r>
              <a:rPr lang="en-GB" sz="2400" dirty="0"/>
              <a:t>Our curriculum is structured to ensure that these essential skills are woven into all subject areas and school activities. </a:t>
            </a:r>
          </a:p>
          <a:p>
            <a:pPr marL="342900" indent="-342900">
              <a:buFont typeface="Arial" panose="020B0604020202020204" pitchFamily="34" charset="0"/>
              <a:buChar char="•"/>
            </a:pPr>
            <a:r>
              <a:rPr lang="en-GB" sz="2400" dirty="0"/>
              <a:t>The skills are embedded in our planning documents</a:t>
            </a:r>
          </a:p>
          <a:p>
            <a:pPr marL="342900" indent="-342900">
              <a:buFont typeface="Arial" panose="020B0604020202020204" pitchFamily="34" charset="0"/>
              <a:buChar char="•"/>
            </a:pPr>
            <a:r>
              <a:rPr lang="en-GB" sz="2400" dirty="0"/>
              <a:t>Marking grids assess the skills</a:t>
            </a:r>
          </a:p>
          <a:p>
            <a:pPr marL="342900" indent="-342900">
              <a:buFont typeface="Arial" panose="020B0604020202020204" pitchFamily="34" charset="0"/>
              <a:buChar char="•"/>
            </a:pPr>
            <a:r>
              <a:rPr lang="en-GB" sz="2400" dirty="0"/>
              <a:t>Monthly skills focus</a:t>
            </a:r>
          </a:p>
          <a:p>
            <a:pPr marL="342900" indent="-342900">
              <a:buFont typeface="Arial" panose="020B0604020202020204" pitchFamily="34" charset="0"/>
              <a:buChar char="•"/>
            </a:pPr>
            <a:r>
              <a:rPr lang="en-GB" sz="2400" dirty="0"/>
              <a:t>Classroom displays and reminders, assemblies, newsletters</a:t>
            </a:r>
          </a:p>
          <a:p>
            <a:pPr marL="342900" indent="-342900">
              <a:buFont typeface="Arial" panose="020B0604020202020204" pitchFamily="34" charset="0"/>
              <a:buChar char="•"/>
            </a:pPr>
            <a:r>
              <a:rPr lang="en-GB" sz="2400" dirty="0"/>
              <a:t>Whole school events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960640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369D34-B7C6-976A-22CB-1B55BA4DF791}"/>
            </a:ext>
          </a:extLst>
        </p:cNvPr>
        <p:cNvGrpSpPr/>
        <p:nvPr/>
      </p:nvGrpSpPr>
      <p:grpSpPr>
        <a:xfrm>
          <a:off x="0" y="0"/>
          <a:ext cx="0" cy="0"/>
          <a:chOff x="0" y="0"/>
          <a:chExt cx="0" cy="0"/>
        </a:xfrm>
      </p:grpSpPr>
      <p:pic>
        <p:nvPicPr>
          <p:cNvPr id="8" name="Picture 2" descr="https://uploads-ssl.webflow.com/5a86b2cd68b41700017162ca/5e73ab1d8606e0877a6591a3_Universal%20Framework%20Line.png">
            <a:extLst>
              <a:ext uri="{FF2B5EF4-FFF2-40B4-BE49-F238E27FC236}">
                <a16:creationId xmlns:a16="http://schemas.microsoft.com/office/drawing/2014/main" id="{368549AE-22DA-F5A4-D085-E9BF96F42C03}"/>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372" r="-8251"/>
          <a:stretch/>
        </p:blipFill>
        <p:spPr bwMode="auto">
          <a:xfrm rot="16200000">
            <a:off x="-3141153" y="2740797"/>
            <a:ext cx="7651859" cy="103293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A74A573-C1C7-AF64-515B-3254C4D69C6A}"/>
              </a:ext>
            </a:extLst>
          </p:cNvPr>
          <p:cNvPicPr>
            <a:picLocks noChangeAspect="1"/>
          </p:cNvPicPr>
          <p:nvPr/>
        </p:nvPicPr>
        <p:blipFill>
          <a:blip r:embed="rId3"/>
          <a:stretch>
            <a:fillRect/>
          </a:stretch>
        </p:blipFill>
        <p:spPr>
          <a:xfrm>
            <a:off x="10992010" y="112354"/>
            <a:ext cx="951666" cy="888257"/>
          </a:xfrm>
          <a:prstGeom prst="rect">
            <a:avLst/>
          </a:prstGeom>
        </p:spPr>
      </p:pic>
      <p:sp>
        <p:nvSpPr>
          <p:cNvPr id="2" name="TextBox 1">
            <a:extLst>
              <a:ext uri="{FF2B5EF4-FFF2-40B4-BE49-F238E27FC236}">
                <a16:creationId xmlns:a16="http://schemas.microsoft.com/office/drawing/2014/main" id="{0B82BC0D-D591-FD1C-013E-C8DD9F37E690}"/>
              </a:ext>
            </a:extLst>
          </p:cNvPr>
          <p:cNvSpPr txBox="1"/>
          <p:nvPr/>
        </p:nvSpPr>
        <p:spPr>
          <a:xfrm>
            <a:off x="1699708" y="398033"/>
            <a:ext cx="9056655" cy="8032968"/>
          </a:xfrm>
          <a:prstGeom prst="rect">
            <a:avLst/>
          </a:prstGeom>
          <a:noFill/>
        </p:spPr>
        <p:txBody>
          <a:bodyPr wrap="square" rtlCol="0">
            <a:spAutoFit/>
          </a:bodyPr>
          <a:lstStyle/>
          <a:p>
            <a:r>
              <a:rPr lang="en-GB" sz="3600" b="1" u="sng" dirty="0"/>
              <a:t>Next Steps:</a:t>
            </a:r>
          </a:p>
          <a:p>
            <a:endParaRPr lang="en-GB" sz="2400" b="1" u="sng" dirty="0"/>
          </a:p>
          <a:p>
            <a:pPr marL="342900" indent="-342900">
              <a:buFont typeface="Arial" panose="020B0604020202020204" pitchFamily="34" charset="0"/>
              <a:buChar char="•"/>
            </a:pPr>
            <a:r>
              <a:rPr lang="en-GB" sz="2800" dirty="0"/>
              <a:t>Christmas Market- evaluate the skills your students </a:t>
            </a:r>
            <a:r>
              <a:rPr lang="en-GB" sz="2800"/>
              <a:t>have covered.</a:t>
            </a:r>
            <a:endParaRPr lang="en-GB" sz="2800" dirty="0"/>
          </a:p>
          <a:p>
            <a:pPr marL="342900" indent="-342900">
              <a:buFont typeface="Arial" panose="020B0604020202020204" pitchFamily="34" charset="0"/>
              <a:buChar char="•"/>
            </a:pPr>
            <a:r>
              <a:rPr lang="en-GB" sz="2800" dirty="0"/>
              <a:t>Skills Builder Hub- Log-ins- please have a look! Awesome resources, lessons, presentations. Measurement snapshot tool. </a:t>
            </a:r>
          </a:p>
          <a:p>
            <a:pPr marL="342900" indent="-342900">
              <a:buFont typeface="Arial" panose="020B0604020202020204" pitchFamily="34" charset="0"/>
              <a:buChar char="•"/>
            </a:pPr>
            <a:r>
              <a:rPr lang="en-GB" sz="2800" dirty="0"/>
              <a:t>Skills Builder Hub- 1 hr navigation training on Jan 6</a:t>
            </a:r>
            <a:r>
              <a:rPr lang="en-GB" sz="2800" baseline="30000" dirty="0"/>
              <a:t>th</a:t>
            </a:r>
            <a:r>
              <a:rPr lang="en-GB" sz="2800" dirty="0"/>
              <a:t> INSET</a:t>
            </a:r>
          </a:p>
          <a:p>
            <a:pPr marL="342900" indent="-342900">
              <a:buFont typeface="Arial" panose="020B0604020202020204" pitchFamily="34" charset="0"/>
              <a:buChar char="•"/>
            </a:pPr>
            <a:r>
              <a:rPr lang="en-GB" sz="2800" dirty="0"/>
              <a:t>Reflections- End of day- which skills have we covered today? Class discussions- evaluation slips.</a:t>
            </a:r>
          </a:p>
          <a:p>
            <a:pPr marL="342900" indent="-342900">
              <a:buFont typeface="Arial" panose="020B0604020202020204" pitchFamily="34" charset="0"/>
              <a:buChar char="•"/>
            </a:pPr>
            <a:r>
              <a:rPr lang="en-GB" sz="2800" dirty="0" err="1"/>
              <a:t>Trackit</a:t>
            </a:r>
            <a:r>
              <a:rPr lang="en-GB" sz="2800" dirty="0"/>
              <a:t> Green points- will be linked to the 8 skills to reward.</a:t>
            </a:r>
          </a:p>
          <a:p>
            <a:pPr marL="342900" indent="-342900">
              <a:buFont typeface="Arial" panose="020B0604020202020204" pitchFamily="34" charset="0"/>
              <a:buChar char="•"/>
            </a:pPr>
            <a:r>
              <a:rPr lang="en-GB" sz="2800" dirty="0"/>
              <a:t>A Skills Builder lesson- timetabled- KS4/5.</a:t>
            </a:r>
          </a:p>
          <a:p>
            <a:pPr marL="342900" indent="-342900">
              <a:buFont typeface="Arial" panose="020B0604020202020204" pitchFamily="34" charset="0"/>
              <a:buChar char="•"/>
            </a:pPr>
            <a:r>
              <a:rPr lang="en-GB" sz="2800" dirty="0"/>
              <a:t>Use of WRL resources and work experience docs.</a:t>
            </a:r>
          </a:p>
          <a:p>
            <a:pPr marL="342900" indent="-342900">
              <a:buFont typeface="Arial" panose="020B0604020202020204" pitchFamily="34" charset="0"/>
              <a:buChar char="•"/>
            </a:pPr>
            <a:r>
              <a:rPr lang="en-GB" sz="2800" dirty="0"/>
              <a:t>SB Certificates in assemblies and class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u="sng" dirty="0"/>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959416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24A0070C4A9634583A050A8818391F9" ma:contentTypeVersion="9" ma:contentTypeDescription="Create a new document." ma:contentTypeScope="" ma:versionID="1c1a210d185a5cf218c792ecac890f8d">
  <xsd:schema xmlns:xsd="http://www.w3.org/2001/XMLSchema" xmlns:xs="http://www.w3.org/2001/XMLSchema" xmlns:p="http://schemas.microsoft.com/office/2006/metadata/properties" xmlns:ns3="0e6e98ec-9426-4cf3-9191-af0cf9667de3" targetNamespace="http://schemas.microsoft.com/office/2006/metadata/properties" ma:root="true" ma:fieldsID="9db3b401aeef13fc99f0b5706a0eb6bd" ns3:_="">
    <xsd:import namespace="0e6e98ec-9426-4cf3-9191-af0cf9667de3"/>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6e98ec-9426-4cf3-9191-af0cf9667de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8489924-988A-409E-9F79-CA1D8A683E8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6e98ec-9426-4cf3-9191-af0cf9667d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8FD1EE9-640C-4DA7-8FBA-86836C5D8062}">
  <ds:schemaRefs>
    <ds:schemaRef ds:uri="http://schemas.microsoft.com/office/2006/documentManagement/types"/>
    <ds:schemaRef ds:uri="http://schemas.openxmlformats.org/package/2006/metadata/core-properties"/>
    <ds:schemaRef ds:uri="http://purl.org/dc/terms/"/>
    <ds:schemaRef ds:uri="0e6e98ec-9426-4cf3-9191-af0cf9667de3"/>
    <ds:schemaRef ds:uri="http://schemas.microsoft.com/office/2006/metadata/properties"/>
    <ds:schemaRef ds:uri="http://purl.org/dc/elements/1.1/"/>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16788268-5267-4E85-B61C-5E9A073DDB5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186</TotalTime>
  <Words>254</Words>
  <Application>Microsoft Office PowerPoint</Application>
  <PresentationFormat>Widescreen</PresentationFormat>
  <Paragraphs>42</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 Gould</dc:creator>
  <cp:lastModifiedBy>Alison Bone</cp:lastModifiedBy>
  <cp:revision>13</cp:revision>
  <dcterms:created xsi:type="dcterms:W3CDTF">2022-06-23T08:36:33Z</dcterms:created>
  <dcterms:modified xsi:type="dcterms:W3CDTF">2026-03-12T12:44:17Z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0x010100624A0070C4A9634583A050A8818391F9</vt:lpwstr>
  </property>
</Properties>
</file>