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0" r:id="rId1"/>
  </p:sldMasterIdLst>
  <p:sldIdLst>
    <p:sldId id="256" r:id="rId2"/>
    <p:sldId id="261" r:id="rId3"/>
    <p:sldId id="260" r:id="rId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2AC24A9-CCB6-4F8D-B8DB-C2F3692CFA5A}" type="datetimeFigureOut">
              <a:rPr lang="en-US" smtClean="0"/>
              <a:t>5/16/2022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dirty="0"/>
          </a:p>
        </p:txBody>
      </p:sp>
    </p:spTree>
    <p:extLst>
      <p:ext uri="{BB962C8B-B14F-4D97-AF65-F5344CB8AC3E}">
        <p14:creationId xmlns:p14="http://schemas.microsoft.com/office/powerpoint/2010/main" val="16062892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AC24A9-CCB6-4F8D-B8DB-C2F3692CFA5A}" type="datetimeFigureOut">
              <a:rPr lang="en-US" smtClean="0"/>
              <a:t>5/16/2022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0174991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2AC24A9-CCB6-4F8D-B8DB-C2F3692CFA5A}" type="datetimeFigureOut">
              <a:rPr lang="en-US" smtClean="0"/>
              <a:t>5/16/2022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1437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2AC24A9-CCB6-4F8D-B8DB-C2F3692CFA5A}" type="datetimeFigureOut">
              <a:rPr lang="en-US" smtClean="0"/>
              <a:t>5/16/2022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362294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2AC24A9-CCB6-4F8D-B8DB-C2F3692CFA5A}" type="datetimeFigureOut">
              <a:rPr lang="en-US" smtClean="0"/>
              <a:t>5/16/2022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5914472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2AC24A9-CCB6-4F8D-B8DB-C2F3692CFA5A}" type="datetimeFigureOut">
              <a:rPr lang="en-US" smtClean="0"/>
              <a:t>5/16/2022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563968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02AC24A9-CCB6-4F8D-B8DB-C2F3692CFA5A}" type="datetimeFigureOut">
              <a:rPr lang="en-US" smtClean="0"/>
              <a:t>5/16/2022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2521304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AC24A9-CCB6-4F8D-B8DB-C2F3692CFA5A}" type="datetimeFigureOut">
              <a:rPr lang="en-US" smtClean="0"/>
              <a:t>5/16/2022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306172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AC24A9-CCB6-4F8D-B8DB-C2F3692CFA5A}" type="datetimeFigureOut">
              <a:rPr lang="en-US" smtClean="0"/>
              <a:t>5/16/2022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1474895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AC24A9-CCB6-4F8D-B8DB-C2F3692CFA5A}" type="datetimeFigureOut">
              <a:rPr lang="en-US" smtClean="0"/>
              <a:t>5/16/2022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850848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AC24A9-CCB6-4F8D-B8DB-C2F3692CFA5A}" type="datetimeFigureOut">
              <a:rPr lang="en-US" smtClean="0"/>
              <a:t>5/16/2022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0563534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AC24A9-CCB6-4F8D-B8DB-C2F3692CFA5A}" type="datetimeFigureOut">
              <a:rPr lang="en-US" smtClean="0"/>
              <a:t>5/16/2022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2085254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2AC24A9-CCB6-4F8D-B8DB-C2F3692CFA5A}" type="datetimeFigureOut">
              <a:rPr lang="en-US" smtClean="0"/>
              <a:t>5/16/2022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4691774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2AC24A9-CCB6-4F8D-B8DB-C2F3692CFA5A}" type="datetimeFigureOut">
              <a:rPr lang="en-US" smtClean="0"/>
              <a:t>5/16/2022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009472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02AC24A9-CCB6-4F8D-B8DB-C2F3692CFA5A}" type="datetimeFigureOut">
              <a:rPr lang="en-US" smtClean="0"/>
              <a:t>5/16/2022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2084222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AC24A9-CCB6-4F8D-B8DB-C2F3692CFA5A}" type="datetimeFigureOut">
              <a:rPr lang="en-US" smtClean="0"/>
              <a:t>5/16/2022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5574936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2AC24A9-CCB6-4F8D-B8DB-C2F3692CFA5A}" type="datetimeFigureOut">
              <a:rPr lang="en-US" smtClean="0"/>
              <a:t>5/16/2022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5238284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19">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02AC24A9-CCB6-4F8D-B8DB-C2F3692CFA5A}" type="datetimeFigureOut">
              <a:rPr lang="en-US" smtClean="0"/>
              <a:t>5/16/2022</a:t>
            </a:fld>
            <a:endParaRPr lang="en-US"/>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2133362075"/>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 id="2147483709" r:id="rId9"/>
    <p:sldLayoutId id="2147483710" r:id="rId10"/>
    <p:sldLayoutId id="2147483711" r:id="rId11"/>
    <p:sldLayoutId id="2147483712" r:id="rId12"/>
    <p:sldLayoutId id="2147483713" r:id="rId13"/>
    <p:sldLayoutId id="2147483714" r:id="rId14"/>
    <p:sldLayoutId id="2147483715" r:id="rId15"/>
    <p:sldLayoutId id="2147483716" r:id="rId16"/>
    <p:sldLayoutId id="2147483717" r:id="rId17"/>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descr="A close up of a mans face&#10;&#10;Description automatically generated">
            <a:extLst>
              <a:ext uri="{FF2B5EF4-FFF2-40B4-BE49-F238E27FC236}">
                <a16:creationId xmlns:a16="http://schemas.microsoft.com/office/drawing/2014/main" id="{7B70777F-1981-4FE3-AC82-1711A06E8082}"/>
              </a:ext>
            </a:extLst>
          </p:cNvPr>
          <p:cNvPicPr>
            <a:picLocks noChangeAspect="1"/>
          </p:cNvPicPr>
          <p:nvPr/>
        </p:nvPicPr>
        <p:blipFill rotWithShape="1">
          <a:blip r:embed="rId2"/>
          <a:srcRect t="8163"/>
          <a:stretch/>
        </p:blipFill>
        <p:spPr>
          <a:xfrm>
            <a:off x="0" y="20792"/>
            <a:ext cx="12192002" cy="6857990"/>
          </a:xfrm>
          <a:prstGeom prst="rect">
            <a:avLst/>
          </a:prstGeom>
        </p:spPr>
      </p:pic>
      <p:sp>
        <p:nvSpPr>
          <p:cNvPr id="2" name="Title 1">
            <a:extLst>
              <a:ext uri="{FF2B5EF4-FFF2-40B4-BE49-F238E27FC236}">
                <a16:creationId xmlns:a16="http://schemas.microsoft.com/office/drawing/2014/main" id="{DCA77DF2-273D-48B8-AE4F-CEBF711E4CB3}"/>
              </a:ext>
            </a:extLst>
          </p:cNvPr>
          <p:cNvSpPr>
            <a:spLocks noGrp="1"/>
          </p:cNvSpPr>
          <p:nvPr>
            <p:ph type="ctrTitle"/>
          </p:nvPr>
        </p:nvSpPr>
        <p:spPr>
          <a:xfrm>
            <a:off x="5409899" y="224871"/>
            <a:ext cx="5007334" cy="3204134"/>
          </a:xfrm>
        </p:spPr>
        <p:txBody>
          <a:bodyPr anchor="b">
            <a:normAutofit fontScale="90000"/>
          </a:bodyPr>
          <a:lstStyle/>
          <a:p>
            <a:r>
              <a:rPr lang="en-GB" sz="3700" b="1" dirty="0"/>
              <a:t>Nancealverne School </a:t>
            </a:r>
            <a:br>
              <a:rPr lang="en-GB" sz="3700" b="1" dirty="0"/>
            </a:br>
            <a:r>
              <a:rPr lang="en-GB" sz="3700" b="1" dirty="0"/>
              <a:t/>
            </a:r>
            <a:br>
              <a:rPr lang="en-GB" sz="3700" b="1" dirty="0"/>
            </a:br>
            <a:r>
              <a:rPr lang="en-GB" sz="3700" b="1" dirty="0" smtClean="0"/>
              <a:t>Whole school rewards and Celebrations</a:t>
            </a:r>
            <a:r>
              <a:rPr lang="en-GB" sz="4400" b="1" dirty="0" smtClean="0"/>
              <a:t/>
            </a:r>
            <a:br>
              <a:rPr lang="en-GB" sz="4400" b="1" dirty="0" smtClean="0"/>
            </a:br>
            <a:r>
              <a:rPr lang="en-GB" sz="4400" b="1" dirty="0"/>
              <a:t/>
            </a:r>
            <a:br>
              <a:rPr lang="en-GB" sz="4400" b="1" dirty="0"/>
            </a:br>
            <a:endParaRPr lang="en-GB" sz="4400" b="1" dirty="0"/>
          </a:p>
        </p:txBody>
      </p:sp>
      <p:sp>
        <p:nvSpPr>
          <p:cNvPr id="5" name="Star: 5 Points 4">
            <a:extLst>
              <a:ext uri="{FF2B5EF4-FFF2-40B4-BE49-F238E27FC236}">
                <a16:creationId xmlns:a16="http://schemas.microsoft.com/office/drawing/2014/main" id="{9B7DE3D4-8CB0-4C30-B959-3BDFC408ECAE}"/>
              </a:ext>
            </a:extLst>
          </p:cNvPr>
          <p:cNvSpPr/>
          <p:nvPr/>
        </p:nvSpPr>
        <p:spPr>
          <a:xfrm rot="20504437">
            <a:off x="1545865" y="5199406"/>
            <a:ext cx="1265282" cy="936982"/>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tar: 5 Points 5">
            <a:extLst>
              <a:ext uri="{FF2B5EF4-FFF2-40B4-BE49-F238E27FC236}">
                <a16:creationId xmlns:a16="http://schemas.microsoft.com/office/drawing/2014/main" id="{5FB06652-0BD1-4FEF-900D-24EC2BC3C6F6}"/>
              </a:ext>
            </a:extLst>
          </p:cNvPr>
          <p:cNvSpPr/>
          <p:nvPr/>
        </p:nvSpPr>
        <p:spPr>
          <a:xfrm rot="1493643">
            <a:off x="450574" y="755374"/>
            <a:ext cx="861391" cy="75537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tar: 5 Points 7">
            <a:extLst>
              <a:ext uri="{FF2B5EF4-FFF2-40B4-BE49-F238E27FC236}">
                <a16:creationId xmlns:a16="http://schemas.microsoft.com/office/drawing/2014/main" id="{8B24BFE7-6E0C-4AA5-82AD-AF0DEAFFE99F}"/>
              </a:ext>
            </a:extLst>
          </p:cNvPr>
          <p:cNvSpPr/>
          <p:nvPr/>
        </p:nvSpPr>
        <p:spPr>
          <a:xfrm rot="1444185">
            <a:off x="10092358" y="4446448"/>
            <a:ext cx="1017191" cy="983659"/>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a:extLst>
              <a:ext uri="{FF2B5EF4-FFF2-40B4-BE49-F238E27FC236}">
                <a16:creationId xmlns:a16="http://schemas.microsoft.com/office/drawing/2014/main" id="{A1B3D79E-8E81-43C6-8254-588B08184564}"/>
              </a:ext>
            </a:extLst>
          </p:cNvPr>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417233" y="154785"/>
            <a:ext cx="1443161" cy="1200190"/>
          </a:xfrm>
          <a:prstGeom prst="rect">
            <a:avLst/>
          </a:prstGeom>
          <a:noFill/>
        </p:spPr>
      </p:pic>
      <p:sp>
        <p:nvSpPr>
          <p:cNvPr id="7" name="Subtitle 6"/>
          <p:cNvSpPr>
            <a:spLocks noGrp="1"/>
          </p:cNvSpPr>
          <p:nvPr>
            <p:ph type="subTitle" idx="1"/>
          </p:nvPr>
        </p:nvSpPr>
        <p:spPr/>
        <p:txBody>
          <a:bodyPr/>
          <a:lstStyle/>
          <a:p>
            <a:endParaRPr lang="en-GB"/>
          </a:p>
        </p:txBody>
      </p:sp>
    </p:spTree>
    <p:extLst>
      <p:ext uri="{BB962C8B-B14F-4D97-AF65-F5344CB8AC3E}">
        <p14:creationId xmlns:p14="http://schemas.microsoft.com/office/powerpoint/2010/main" val="18781732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Celebrations across </a:t>
            </a:r>
            <a:r>
              <a:rPr lang="en-GB" dirty="0" err="1" smtClean="0"/>
              <a:t>Nancealverne</a:t>
            </a:r>
            <a:r>
              <a:rPr lang="en-GB" dirty="0" smtClean="0"/>
              <a:t> </a:t>
            </a:r>
            <a:endParaRPr lang="en-GB" dirty="0"/>
          </a:p>
        </p:txBody>
      </p:sp>
      <p:sp>
        <p:nvSpPr>
          <p:cNvPr id="3" name="Content Placeholder 2"/>
          <p:cNvSpPr>
            <a:spLocks noGrp="1"/>
          </p:cNvSpPr>
          <p:nvPr>
            <p:ph sz="quarter" idx="13"/>
          </p:nvPr>
        </p:nvSpPr>
        <p:spPr>
          <a:xfrm>
            <a:off x="996901" y="2375404"/>
            <a:ext cx="10363826" cy="4341280"/>
          </a:xfrm>
        </p:spPr>
        <p:txBody>
          <a:bodyPr>
            <a:normAutofit fontScale="70000" lnSpcReduction="20000"/>
          </a:bodyPr>
          <a:lstStyle/>
          <a:p>
            <a:r>
              <a:rPr lang="en-GB" cap="none" dirty="0">
                <a:latin typeface="Comic Sans MS" panose="030F0702030302020204" pitchFamily="66" charset="0"/>
              </a:rPr>
              <a:t>At </a:t>
            </a:r>
            <a:r>
              <a:rPr lang="en-GB" cap="none" dirty="0" err="1">
                <a:latin typeface="Comic Sans MS" panose="030F0702030302020204" pitchFamily="66" charset="0"/>
              </a:rPr>
              <a:t>Nancealverne</a:t>
            </a:r>
            <a:r>
              <a:rPr lang="en-GB" cap="none" dirty="0">
                <a:latin typeface="Comic Sans MS" panose="030F0702030302020204" pitchFamily="66" charset="0"/>
              </a:rPr>
              <a:t> School we are proud to celebrate the successes of each and every individual within our school community</a:t>
            </a:r>
            <a:r>
              <a:rPr lang="en-GB" cap="none" dirty="0" smtClean="0">
                <a:latin typeface="Comic Sans MS" panose="030F0702030302020204" pitchFamily="66" charset="0"/>
              </a:rPr>
              <a:t>. We hold weekly assemblies to celebrate our successes and to share the successes of everyone in school.</a:t>
            </a:r>
            <a:endParaRPr lang="en-GB" cap="none" dirty="0">
              <a:latin typeface="Comic Sans MS" panose="030F0702030302020204" pitchFamily="66" charset="0"/>
            </a:endParaRPr>
          </a:p>
          <a:p>
            <a:r>
              <a:rPr lang="en-GB" cap="none" dirty="0">
                <a:latin typeface="Comic Sans MS" panose="030F0702030302020204" pitchFamily="66" charset="0"/>
              </a:rPr>
              <a:t>We celebrate success in different ways across the school, linked to the children’s developmental needs and interests. </a:t>
            </a:r>
          </a:p>
          <a:p>
            <a:r>
              <a:rPr lang="en-GB" cap="none" dirty="0">
                <a:latin typeface="Comic Sans MS" panose="030F0702030302020204" pitchFamily="66" charset="0"/>
              </a:rPr>
              <a:t>Our reward systems include; </a:t>
            </a:r>
            <a:r>
              <a:rPr lang="en-GB" cap="none" dirty="0" smtClean="0">
                <a:latin typeface="Comic Sans MS" panose="030F0702030302020204" pitchFamily="66" charset="0"/>
              </a:rPr>
              <a:t>Stickers, verbal praise, choosing time, extra playtime, park visits, trips out in the community, including cafes and shopping experiences. </a:t>
            </a:r>
          </a:p>
          <a:p>
            <a:r>
              <a:rPr lang="en-GB" cap="none" dirty="0" smtClean="0">
                <a:latin typeface="Comic Sans MS" panose="030F0702030302020204" pitchFamily="66" charset="0"/>
              </a:rPr>
              <a:t>Each </a:t>
            </a:r>
            <a:r>
              <a:rPr lang="en-GB" cap="none" dirty="0">
                <a:latin typeface="Comic Sans MS" panose="030F0702030302020204" pitchFamily="66" charset="0"/>
              </a:rPr>
              <a:t>Class also has it’s very own reward system, that enables us to earn specific rewards tailored to our interest, these can be awarded by all members of staff and it also allows us to </a:t>
            </a:r>
            <a:r>
              <a:rPr lang="en-GB" cap="none" dirty="0" smtClean="0">
                <a:latin typeface="Comic Sans MS" panose="030F0702030302020204" pitchFamily="66" charset="0"/>
              </a:rPr>
              <a:t>choose what our rewards will be. </a:t>
            </a:r>
          </a:p>
          <a:p>
            <a:r>
              <a:rPr lang="en-GB" cap="none" dirty="0" smtClean="0">
                <a:latin typeface="Comic Sans MS" panose="030F0702030302020204" pitchFamily="66" charset="0"/>
              </a:rPr>
              <a:t>Our </a:t>
            </a:r>
            <a:r>
              <a:rPr lang="en-GB" cap="none" dirty="0">
                <a:latin typeface="Comic Sans MS" panose="030F0702030302020204" pitchFamily="66" charset="0"/>
              </a:rPr>
              <a:t>British Values focus enables us to receive verbal praise and stickers by following the focused British Value for that half term. </a:t>
            </a:r>
          </a:p>
          <a:p>
            <a:r>
              <a:rPr lang="en-GB" cap="none" dirty="0">
                <a:latin typeface="Comic Sans MS" panose="030F0702030302020204" pitchFamily="66" charset="0"/>
              </a:rPr>
              <a:t>We also receive weekly Star </a:t>
            </a:r>
            <a:r>
              <a:rPr lang="en-GB" cap="none" dirty="0" smtClean="0">
                <a:latin typeface="Comic Sans MS" panose="030F0702030302020204" pitchFamily="66" charset="0"/>
              </a:rPr>
              <a:t>Awards from our teachers </a:t>
            </a:r>
            <a:r>
              <a:rPr lang="en-GB" cap="none" dirty="0">
                <a:latin typeface="Comic Sans MS" panose="030F0702030302020204" pitchFamily="66" charset="0"/>
              </a:rPr>
              <a:t>for working hard in class and meeting our EHCP and class targets. </a:t>
            </a:r>
          </a:p>
          <a:p>
            <a:r>
              <a:rPr lang="en-GB" cap="none" dirty="0">
                <a:latin typeface="Comic Sans MS" panose="030F0702030302020204" pitchFamily="66" charset="0"/>
              </a:rPr>
              <a:t>Every half term our Head teacher awards us with a certificate for exceptional achievement in all areas of school life. </a:t>
            </a:r>
          </a:p>
          <a:p>
            <a:r>
              <a:rPr lang="en-GB" cap="none" dirty="0" smtClean="0">
                <a:latin typeface="Comic Sans MS" panose="030F0702030302020204" pitchFamily="66" charset="0"/>
              </a:rPr>
              <a:t>We earn certificates for our reading development and maths skills, these are awarded every term. </a:t>
            </a:r>
            <a:endParaRPr lang="en-GB" cap="none" dirty="0">
              <a:latin typeface="Comic Sans MS" panose="030F0702030302020204" pitchFamily="66" charset="0"/>
            </a:endParaRPr>
          </a:p>
        </p:txBody>
      </p:sp>
      <p:sp>
        <p:nvSpPr>
          <p:cNvPr id="4" name="5-Point Star 3"/>
          <p:cNvSpPr/>
          <p:nvPr/>
        </p:nvSpPr>
        <p:spPr>
          <a:xfrm>
            <a:off x="789709" y="714895"/>
            <a:ext cx="1047404" cy="108065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5-Point Star 4"/>
          <p:cNvSpPr/>
          <p:nvPr/>
        </p:nvSpPr>
        <p:spPr>
          <a:xfrm>
            <a:off x="10230196" y="618517"/>
            <a:ext cx="1047404" cy="1080654"/>
          </a:xfrm>
          <a:prstGeom prst="star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7472248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F87CE0-E0CD-4BD8-9D47-5CEEDF895D17}"/>
              </a:ext>
            </a:extLst>
          </p:cNvPr>
          <p:cNvSpPr>
            <a:spLocks noGrp="1"/>
          </p:cNvSpPr>
          <p:nvPr>
            <p:ph type="title"/>
          </p:nvPr>
        </p:nvSpPr>
        <p:spPr/>
        <p:txBody>
          <a:bodyPr/>
          <a:lstStyle/>
          <a:p>
            <a:r>
              <a:rPr lang="en-GB" dirty="0"/>
              <a:t/>
            </a:r>
            <a:br>
              <a:rPr lang="en-GB" dirty="0"/>
            </a:br>
            <a:r>
              <a:rPr lang="en-GB" dirty="0" smtClean="0"/>
              <a:t>Class Dojo</a:t>
            </a:r>
            <a:endParaRPr lang="en-GB" dirty="0"/>
          </a:p>
        </p:txBody>
      </p:sp>
      <p:sp>
        <p:nvSpPr>
          <p:cNvPr id="4" name="Rectangle: Rounded Corners 3">
            <a:extLst>
              <a:ext uri="{FF2B5EF4-FFF2-40B4-BE49-F238E27FC236}">
                <a16:creationId xmlns:a16="http://schemas.microsoft.com/office/drawing/2014/main" id="{C4FB0895-DF31-424A-AD92-928DBA686906}"/>
              </a:ext>
            </a:extLst>
          </p:cNvPr>
          <p:cNvSpPr/>
          <p:nvPr/>
        </p:nvSpPr>
        <p:spPr>
          <a:xfrm>
            <a:off x="1526949" y="1878662"/>
            <a:ext cx="3352800" cy="160437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latin typeface="Comic Sans MS" panose="030F0702030302020204" pitchFamily="66" charset="0"/>
              </a:rPr>
              <a:t>Within our school we </a:t>
            </a:r>
            <a:r>
              <a:rPr lang="en-GB" sz="1400" dirty="0">
                <a:solidFill>
                  <a:schemeClr val="tx1"/>
                </a:solidFill>
                <a:latin typeface="Comic Sans MS" panose="030F0702030302020204" pitchFamily="66" charset="0"/>
              </a:rPr>
              <a:t>all earn class Dojos across </a:t>
            </a:r>
            <a:r>
              <a:rPr lang="en-GB" sz="1400" dirty="0" smtClean="0">
                <a:solidFill>
                  <a:schemeClr val="tx1"/>
                </a:solidFill>
                <a:latin typeface="Comic Sans MS" panose="030F0702030302020204" pitchFamily="66" charset="0"/>
              </a:rPr>
              <a:t>as part of </a:t>
            </a:r>
            <a:r>
              <a:rPr lang="en-GB" sz="1400" dirty="0">
                <a:solidFill>
                  <a:schemeClr val="tx1"/>
                </a:solidFill>
                <a:latin typeface="Comic Sans MS" panose="030F0702030302020204" pitchFamily="66" charset="0"/>
              </a:rPr>
              <a:t>a whole school reward system. </a:t>
            </a:r>
          </a:p>
          <a:p>
            <a:pPr algn="ctr"/>
            <a:r>
              <a:rPr lang="en-GB" sz="1400" dirty="0">
                <a:solidFill>
                  <a:schemeClr val="tx1"/>
                </a:solidFill>
                <a:latin typeface="Comic Sans MS" panose="030F0702030302020204" pitchFamily="66" charset="0"/>
              </a:rPr>
              <a:t>We decide on how we earn our Dojos as a class and collect Dojos when we demonstrate those attributes.</a:t>
            </a:r>
            <a:endParaRPr lang="en-GB" sz="1400" dirty="0">
              <a:solidFill>
                <a:schemeClr val="tx1"/>
              </a:solidFill>
              <a:latin typeface="Comic Sans MS" panose="030F0702030302020204" pitchFamily="66" charset="0"/>
            </a:endParaRPr>
          </a:p>
        </p:txBody>
      </p:sp>
      <p:sp>
        <p:nvSpPr>
          <p:cNvPr id="5" name="Rectangle: Rounded Corners 4">
            <a:extLst>
              <a:ext uri="{FF2B5EF4-FFF2-40B4-BE49-F238E27FC236}">
                <a16:creationId xmlns:a16="http://schemas.microsoft.com/office/drawing/2014/main" id="{0F727F2E-8CF6-4F88-95F3-F36324E3EB80}"/>
              </a:ext>
            </a:extLst>
          </p:cNvPr>
          <p:cNvSpPr/>
          <p:nvPr/>
        </p:nvSpPr>
        <p:spPr>
          <a:xfrm>
            <a:off x="6879987" y="4263424"/>
            <a:ext cx="3468925" cy="1804572"/>
          </a:xfrm>
          <a:prstGeom prst="round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solidFill>
                  <a:schemeClr val="tx1"/>
                </a:solidFill>
                <a:latin typeface="Comic Sans MS" panose="030F0702030302020204" pitchFamily="66" charset="0"/>
              </a:rPr>
              <a:t>Each half </a:t>
            </a:r>
            <a:r>
              <a:rPr lang="en-GB" sz="1400" dirty="0" smtClean="0">
                <a:solidFill>
                  <a:schemeClr val="tx1"/>
                </a:solidFill>
                <a:latin typeface="Comic Sans MS" panose="030F0702030302020204" pitchFamily="66" charset="0"/>
              </a:rPr>
              <a:t>term, School Parliament total </a:t>
            </a:r>
            <a:r>
              <a:rPr lang="en-GB" sz="1400" dirty="0" smtClean="0">
                <a:solidFill>
                  <a:schemeClr val="tx1"/>
                </a:solidFill>
                <a:latin typeface="Comic Sans MS" panose="030F0702030302020204" pitchFamily="66" charset="0"/>
              </a:rPr>
              <a:t>up the Dojo points and the </a:t>
            </a:r>
            <a:r>
              <a:rPr lang="en-GB" sz="1400" dirty="0" smtClean="0">
                <a:solidFill>
                  <a:schemeClr val="tx1"/>
                </a:solidFill>
                <a:latin typeface="Comic Sans MS" panose="030F0702030302020204" pitchFamily="66" charset="0"/>
              </a:rPr>
              <a:t>class with the most points, receives </a:t>
            </a:r>
            <a:r>
              <a:rPr lang="en-GB" sz="1400" dirty="0" smtClean="0">
                <a:solidFill>
                  <a:schemeClr val="tx1"/>
                </a:solidFill>
                <a:latin typeface="Comic Sans MS" panose="030F0702030302020204" pitchFamily="66" charset="0"/>
              </a:rPr>
              <a:t>a prize. At the end of a term the winning class receives our school cup to display for a </a:t>
            </a:r>
            <a:r>
              <a:rPr lang="en-GB" sz="1400" dirty="0" smtClean="0">
                <a:solidFill>
                  <a:schemeClr val="tx1"/>
                </a:solidFill>
                <a:latin typeface="Comic Sans MS" panose="030F0702030302020204" pitchFamily="66" charset="0"/>
              </a:rPr>
              <a:t>term. </a:t>
            </a:r>
            <a:endParaRPr lang="en-GB" sz="1400" dirty="0">
              <a:solidFill>
                <a:schemeClr val="tx1"/>
              </a:solidFill>
              <a:latin typeface="Comic Sans MS" panose="030F0702030302020204" pitchFamily="66" charset="0"/>
            </a:endParaRPr>
          </a:p>
        </p:txBody>
      </p:sp>
      <p:sp>
        <p:nvSpPr>
          <p:cNvPr id="7" name="Rectangle: Rounded Corners 6">
            <a:extLst>
              <a:ext uri="{FF2B5EF4-FFF2-40B4-BE49-F238E27FC236}">
                <a16:creationId xmlns:a16="http://schemas.microsoft.com/office/drawing/2014/main" id="{A6B6A4F2-1553-4A0E-8DB7-46C48EE5E99D}"/>
              </a:ext>
            </a:extLst>
          </p:cNvPr>
          <p:cNvSpPr/>
          <p:nvPr/>
        </p:nvSpPr>
        <p:spPr>
          <a:xfrm>
            <a:off x="6906013" y="1888767"/>
            <a:ext cx="3445566" cy="1789043"/>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1400" dirty="0" smtClean="0">
                <a:solidFill>
                  <a:schemeClr val="tx1"/>
                </a:solidFill>
                <a:latin typeface="Comic Sans MS" panose="030F0702030302020204" pitchFamily="66" charset="0"/>
              </a:rPr>
              <a:t>Class dojo, enables us to collect points as an individual and as part of a team. </a:t>
            </a:r>
          </a:p>
          <a:p>
            <a:r>
              <a:rPr lang="en-GB" sz="1400" dirty="0" smtClean="0">
                <a:solidFill>
                  <a:schemeClr val="tx1"/>
                </a:solidFill>
                <a:latin typeface="Comic Sans MS" panose="030F0702030302020204" pitchFamily="66" charset="0"/>
              </a:rPr>
              <a:t>Our points are linked and shared with our families, so everyone can share our successes.  </a:t>
            </a:r>
            <a:endParaRPr lang="en-GB" sz="1400" dirty="0">
              <a:solidFill>
                <a:schemeClr val="tx1"/>
              </a:solidFill>
              <a:latin typeface="Comic Sans MS" panose="030F0702030302020204" pitchFamily="66" charset="0"/>
            </a:endParaRPr>
          </a:p>
        </p:txBody>
      </p:sp>
      <p:sp>
        <p:nvSpPr>
          <p:cNvPr id="10" name="Rectangle: Rounded Corners 9">
            <a:extLst>
              <a:ext uri="{FF2B5EF4-FFF2-40B4-BE49-F238E27FC236}">
                <a16:creationId xmlns:a16="http://schemas.microsoft.com/office/drawing/2014/main" id="{06FF067D-EB9A-4070-A96B-66E0B7B4F4B6}"/>
              </a:ext>
            </a:extLst>
          </p:cNvPr>
          <p:cNvSpPr/>
          <p:nvPr/>
        </p:nvSpPr>
        <p:spPr>
          <a:xfrm>
            <a:off x="1526949" y="4318565"/>
            <a:ext cx="3352800" cy="1755910"/>
          </a:xfrm>
          <a:prstGeom prst="round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tx1"/>
                </a:solidFill>
              </a:rPr>
              <a:t> </a:t>
            </a:r>
            <a:r>
              <a:rPr lang="en-GB" sz="1400" dirty="0" smtClean="0">
                <a:solidFill>
                  <a:schemeClr val="tx1"/>
                </a:solidFill>
                <a:latin typeface="Comic Sans MS" panose="030F0702030302020204" pitchFamily="66" charset="0"/>
              </a:rPr>
              <a:t>As part of our British Values focus, if we demonstrate using and applying the principles of our British Values principles we can also earn class Dojos.   </a:t>
            </a:r>
            <a:endParaRPr lang="en-GB" sz="1400" dirty="0">
              <a:solidFill>
                <a:schemeClr val="tx1"/>
              </a:solidFill>
              <a:latin typeface="Comic Sans MS" panose="030F0702030302020204" pitchFamily="66" charset="0"/>
            </a:endParaRPr>
          </a:p>
        </p:txBody>
      </p:sp>
      <p:pic>
        <p:nvPicPr>
          <p:cNvPr id="11" name="Picture 10">
            <a:extLst>
              <a:ext uri="{FF2B5EF4-FFF2-40B4-BE49-F238E27FC236}">
                <a16:creationId xmlns:a16="http://schemas.microsoft.com/office/drawing/2014/main" id="{A02462C6-BE5C-44CB-A550-979C8880A3C1}"/>
              </a:ext>
            </a:extLst>
          </p:cNvPr>
          <p:cNvPicPr>
            <a:picLocks noChangeAspect="1"/>
          </p:cNvPicPr>
          <p:nvPr/>
        </p:nvPicPr>
        <p:blipFill>
          <a:blip r:embed="rId2"/>
          <a:stretch>
            <a:fillRect/>
          </a:stretch>
        </p:blipFill>
        <p:spPr>
          <a:xfrm>
            <a:off x="9420225" y="350476"/>
            <a:ext cx="1857375" cy="1524000"/>
          </a:xfrm>
          <a:prstGeom prst="rect">
            <a:avLst/>
          </a:prstGeom>
        </p:spPr>
      </p:pic>
      <p:pic>
        <p:nvPicPr>
          <p:cNvPr id="16" name="Picture 15">
            <a:extLst>
              <a:ext uri="{FF2B5EF4-FFF2-40B4-BE49-F238E27FC236}">
                <a16:creationId xmlns:a16="http://schemas.microsoft.com/office/drawing/2014/main" id="{1BC04BC3-67C3-454A-96E0-68B3260C7A87}"/>
              </a:ext>
            </a:extLst>
          </p:cNvPr>
          <p:cNvPicPr>
            <a:picLocks noChangeAspect="1"/>
          </p:cNvPicPr>
          <p:nvPr/>
        </p:nvPicPr>
        <p:blipFill>
          <a:blip r:embed="rId3"/>
          <a:stretch>
            <a:fillRect/>
          </a:stretch>
        </p:blipFill>
        <p:spPr>
          <a:xfrm>
            <a:off x="195370" y="5462396"/>
            <a:ext cx="1139998" cy="1224159"/>
          </a:xfrm>
          <a:prstGeom prst="rect">
            <a:avLst/>
          </a:prstGeom>
        </p:spPr>
      </p:pic>
      <p:pic>
        <p:nvPicPr>
          <p:cNvPr id="17" name="Picture 16">
            <a:extLst>
              <a:ext uri="{FF2B5EF4-FFF2-40B4-BE49-F238E27FC236}">
                <a16:creationId xmlns:a16="http://schemas.microsoft.com/office/drawing/2014/main" id="{D4DD770B-1977-4DFD-80E2-5F930D22A22E}"/>
              </a:ext>
            </a:extLst>
          </p:cNvPr>
          <p:cNvPicPr>
            <a:picLocks noChangeAspect="1"/>
          </p:cNvPicPr>
          <p:nvPr/>
        </p:nvPicPr>
        <p:blipFill>
          <a:blip r:embed="rId4"/>
          <a:stretch>
            <a:fillRect/>
          </a:stretch>
        </p:blipFill>
        <p:spPr>
          <a:xfrm>
            <a:off x="4803799" y="3326584"/>
            <a:ext cx="2183459" cy="1233665"/>
          </a:xfrm>
          <a:prstGeom prst="rect">
            <a:avLst/>
          </a:prstGeom>
        </p:spPr>
      </p:pic>
      <p:pic>
        <p:nvPicPr>
          <p:cNvPr id="12" name="Picture 11">
            <a:extLst>
              <a:ext uri="{FF2B5EF4-FFF2-40B4-BE49-F238E27FC236}">
                <a16:creationId xmlns:a16="http://schemas.microsoft.com/office/drawing/2014/main" id="{5ADB717A-5394-4F2E-B6E3-A6774CBFB69C}"/>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417129" y="5165710"/>
            <a:ext cx="956798" cy="908765"/>
          </a:xfrm>
          <a:prstGeom prst="rect">
            <a:avLst/>
          </a:prstGeom>
          <a:noFill/>
        </p:spPr>
      </p:pic>
    </p:spTree>
    <p:extLst>
      <p:ext uri="{BB962C8B-B14F-4D97-AF65-F5344CB8AC3E}">
        <p14:creationId xmlns:p14="http://schemas.microsoft.com/office/powerpoint/2010/main" val="851002683"/>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otalTime>108</TotalTime>
  <Words>376</Words>
  <Application>Microsoft Office PowerPoint</Application>
  <PresentationFormat>Widescreen</PresentationFormat>
  <Paragraphs>17</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Comic Sans MS</vt:lpstr>
      <vt:lpstr>Tw Cen MT</vt:lpstr>
      <vt:lpstr>Droplet</vt:lpstr>
      <vt:lpstr>Nancealverne School   Whole school rewards and Celebrations  </vt:lpstr>
      <vt:lpstr>Celebrations across Nancealverne </vt:lpstr>
      <vt:lpstr> Class Dojo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Nancealverne School   Celebrations</dc:title>
  <dc:creator>caroline williams</dc:creator>
  <cp:lastModifiedBy>Caroline Williams</cp:lastModifiedBy>
  <cp:revision>25</cp:revision>
  <dcterms:created xsi:type="dcterms:W3CDTF">2020-05-03T00:10:36Z</dcterms:created>
  <dcterms:modified xsi:type="dcterms:W3CDTF">2022-05-16T14:03:53Z</dcterms:modified>
</cp:coreProperties>
</file>